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91"/>
        <p:guide pos="2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.svg"/><Relationship Id="rId7" Type="http://schemas.openxmlformats.org/officeDocument/2006/relationships/image" Target="../media/image5.png"/><Relationship Id="rId6" Type="http://schemas.openxmlformats.org/officeDocument/2006/relationships/image" Target="../media/image2.svg"/><Relationship Id="rId5" Type="http://schemas.openxmlformats.org/officeDocument/2006/relationships/image" Target="../media/image4.png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32.png"/><Relationship Id="rId4" Type="http://schemas.openxmlformats.org/officeDocument/2006/relationships/image" Target="../media/image14.sv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36.png"/><Relationship Id="rId4" Type="http://schemas.openxmlformats.org/officeDocument/2006/relationships/image" Target="../media/image16.sv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42.png"/><Relationship Id="rId4" Type="http://schemas.openxmlformats.org/officeDocument/2006/relationships/image" Target="../media/image19.svg"/><Relationship Id="rId3" Type="http://schemas.openxmlformats.org/officeDocument/2006/relationships/image" Target="../media/image41.png"/><Relationship Id="rId2" Type="http://schemas.openxmlformats.org/officeDocument/2006/relationships/image" Target="../media/image18.sv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11.png"/><Relationship Id="rId4" Type="http://schemas.openxmlformats.org/officeDocument/2006/relationships/image" Target="../media/image8.svg"/><Relationship Id="rId3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sv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sv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39381" y="0"/>
            <a:ext cx="1693991" cy="1818104"/>
          </a:xfrm>
          <a:custGeom>
            <a:avLst/>
            <a:gdLst/>
            <a:ahLst/>
            <a:cxnLst/>
            <a:rect l="l" t="t" r="r" b="b"/>
            <a:pathLst>
              <a:path w="1693991" h="1818104">
                <a:moveTo>
                  <a:pt x="0" y="0"/>
                </a:moveTo>
                <a:lnTo>
                  <a:pt x="1693991" y="0"/>
                </a:lnTo>
                <a:lnTo>
                  <a:pt x="1693991" y="1818104"/>
                </a:lnTo>
                <a:lnTo>
                  <a:pt x="0" y="181810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75" b="-24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10167" y="3888019"/>
            <a:ext cx="4397487" cy="6003396"/>
          </a:xfrm>
          <a:custGeom>
            <a:avLst/>
            <a:gdLst/>
            <a:ahLst/>
            <a:cxnLst/>
            <a:rect l="l" t="t" r="r" b="b"/>
            <a:pathLst>
              <a:path w="4397487" h="6003396">
                <a:moveTo>
                  <a:pt x="0" y="0"/>
                </a:moveTo>
                <a:lnTo>
                  <a:pt x="4397487" y="0"/>
                </a:lnTo>
                <a:lnTo>
                  <a:pt x="4397487" y="6003396"/>
                </a:lnTo>
                <a:lnTo>
                  <a:pt x="0" y="6003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39944" y="6115990"/>
            <a:ext cx="2940212" cy="4114800"/>
          </a:xfrm>
          <a:custGeom>
            <a:avLst/>
            <a:gdLst/>
            <a:ahLst/>
            <a:cxnLst/>
            <a:rect l="l" t="t" r="r" b="b"/>
            <a:pathLst>
              <a:path w="2940212" h="4114800">
                <a:moveTo>
                  <a:pt x="0" y="0"/>
                </a:moveTo>
                <a:lnTo>
                  <a:pt x="2940212" y="0"/>
                </a:lnTo>
                <a:lnTo>
                  <a:pt x="2940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589002" y="0"/>
            <a:ext cx="4228383" cy="2990620"/>
          </a:xfrm>
          <a:custGeom>
            <a:avLst/>
            <a:gdLst/>
            <a:ahLst/>
            <a:cxnLst/>
            <a:rect l="l" t="t" r="r" b="b"/>
            <a:pathLst>
              <a:path w="4228383" h="2990620">
                <a:moveTo>
                  <a:pt x="0" y="0"/>
                </a:moveTo>
                <a:lnTo>
                  <a:pt x="4228383" y="0"/>
                </a:lnTo>
                <a:lnTo>
                  <a:pt x="4228383" y="2990620"/>
                </a:lnTo>
                <a:lnTo>
                  <a:pt x="0" y="2990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4167" y="-456847"/>
            <a:ext cx="3246951" cy="4114800"/>
          </a:xfrm>
          <a:custGeom>
            <a:avLst/>
            <a:gdLst/>
            <a:ahLst/>
            <a:cxnLst/>
            <a:rect l="l" t="t" r="r" b="b"/>
            <a:pathLst>
              <a:path w="3246951" h="4114800">
                <a:moveTo>
                  <a:pt x="0" y="0"/>
                </a:moveTo>
                <a:lnTo>
                  <a:pt x="3246951" y="0"/>
                </a:lnTo>
                <a:lnTo>
                  <a:pt x="32469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26074" y="2202094"/>
            <a:ext cx="11315247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227C9D"/>
                </a:solidFill>
                <a:latin typeface="Times New Roman Bold"/>
              </a:rPr>
              <a:t>BÁO CÁO ĐỒ ÁN: QUẢN LÝ PHÂN CÔNG GIẢNG DẠY</a:t>
            </a:r>
            <a:endParaRPr lang="en-US" sz="6000">
              <a:solidFill>
                <a:srgbClr val="227C9D"/>
              </a:solidFill>
              <a:latin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76139" y="263525"/>
            <a:ext cx="10014612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imes New Roman Bold"/>
              </a:rPr>
              <a:t>KHOA CÔNG NGHỆ THÔNG TIN</a:t>
            </a:r>
            <a:endParaRPr lang="en-US" sz="5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76139" y="1028700"/>
            <a:ext cx="730131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MÔN: KIỂM THỬ PHẦN MỀM</a:t>
            </a:r>
            <a:endParaRPr lang="en-US" sz="4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7612" y="4840288"/>
            <a:ext cx="647752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LỚP:223_71ITSE41203_0402</a:t>
            </a:r>
            <a:endParaRPr lang="en-US" sz="4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2004" y="5517295"/>
            <a:ext cx="658313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Times New Roman Bold"/>
              </a:rPr>
              <a:t>GVHD: PHAN THỊ HỒNG </a:t>
            </a:r>
            <a:endParaRPr lang="en-US" sz="4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2266" y="6386163"/>
            <a:ext cx="168711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NHÓM 6: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25409" y="6843363"/>
            <a:ext cx="47271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NGUYỄN HOÀI KHƯƠNG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25409" y="7398614"/>
            <a:ext cx="455070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HỒ NGUYỄN BẢO LONG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825409" y="7951064"/>
            <a:ext cx="319550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LÂM NHỰT HÒA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825409" y="8503514"/>
            <a:ext cx="439181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LÊ NGỌC QUỲNH NHƯ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7" grpId="1"/>
      <p:bldP spid="8" grpId="1"/>
      <p:bldP spid="9" grpId="1"/>
      <p:bldP spid="10" grpId="1"/>
      <p:bldP spid="11" grpId="1"/>
      <p:bldP spid="12" grpId="1"/>
      <p:bldP spid="13" grpId="1"/>
      <p:bldP spid="14" grpId="1"/>
      <p:bldP spid="15" grpId="1"/>
      <p:bldP spid="1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603" y="2463689"/>
            <a:ext cx="9533056" cy="3841865"/>
          </a:xfrm>
          <a:custGeom>
            <a:avLst/>
            <a:gdLst/>
            <a:ahLst/>
            <a:cxnLst/>
            <a:rect l="l" t="t" r="r" b="b"/>
            <a:pathLst>
              <a:path w="9533056" h="3841865">
                <a:moveTo>
                  <a:pt x="0" y="0"/>
                </a:moveTo>
                <a:lnTo>
                  <a:pt x="9533056" y="0"/>
                </a:lnTo>
                <a:lnTo>
                  <a:pt x="9533056" y="3841865"/>
                </a:lnTo>
                <a:lnTo>
                  <a:pt x="0" y="38418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71961" y="6038313"/>
            <a:ext cx="8077499" cy="3390230"/>
          </a:xfrm>
          <a:custGeom>
            <a:avLst/>
            <a:gdLst/>
            <a:ahLst/>
            <a:cxnLst/>
            <a:rect l="l" t="t" r="r" b="b"/>
            <a:pathLst>
              <a:path w="8077499" h="3390230">
                <a:moveTo>
                  <a:pt x="0" y="0"/>
                </a:moveTo>
                <a:lnTo>
                  <a:pt x="8077499" y="0"/>
                </a:lnTo>
                <a:lnTo>
                  <a:pt x="8077499" y="3390230"/>
                </a:lnTo>
                <a:lnTo>
                  <a:pt x="0" y="3390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9817" y="6590245"/>
            <a:ext cx="3826785" cy="3377138"/>
          </a:xfrm>
          <a:custGeom>
            <a:avLst/>
            <a:gdLst/>
            <a:ahLst/>
            <a:cxnLst/>
            <a:rect l="l" t="t" r="r" b="b"/>
            <a:pathLst>
              <a:path w="3826785" h="3377138">
                <a:moveTo>
                  <a:pt x="0" y="0"/>
                </a:moveTo>
                <a:lnTo>
                  <a:pt x="3826785" y="0"/>
                </a:lnTo>
                <a:lnTo>
                  <a:pt x="3826785" y="3377138"/>
                </a:lnTo>
                <a:lnTo>
                  <a:pt x="0" y="3377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62555" y="927806"/>
            <a:ext cx="4209514" cy="4114800"/>
          </a:xfrm>
          <a:custGeom>
            <a:avLst/>
            <a:gdLst/>
            <a:ahLst/>
            <a:cxnLst/>
            <a:rect l="l" t="t" r="r" b="b"/>
            <a:pathLst>
              <a:path w="4209514" h="4114800">
                <a:moveTo>
                  <a:pt x="0" y="0"/>
                </a:moveTo>
                <a:lnTo>
                  <a:pt x="4209515" y="0"/>
                </a:lnTo>
                <a:lnTo>
                  <a:pt x="42095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491295"/>
            <a:ext cx="11093205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FF3131"/>
                </a:solidFill>
                <a:latin typeface="Times New Roman Bold"/>
              </a:rPr>
              <a:t>3. KẾT QUẢ  KIỂM THỬ ĐỐI VỚI SẢN PHẨM</a:t>
            </a:r>
            <a:endParaRPr lang="en-US" sz="5000">
              <a:solidFill>
                <a:srgbClr val="FF3131"/>
              </a:solidFill>
              <a:latin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9603" y="1875595"/>
            <a:ext cx="497787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FUNCTIONAL TESTCASES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088" y="1156287"/>
            <a:ext cx="8869912" cy="4909753"/>
          </a:xfrm>
          <a:custGeom>
            <a:avLst/>
            <a:gdLst/>
            <a:ahLst/>
            <a:cxnLst/>
            <a:rect l="l" t="t" r="r" b="b"/>
            <a:pathLst>
              <a:path w="8869912" h="4909753">
                <a:moveTo>
                  <a:pt x="0" y="0"/>
                </a:moveTo>
                <a:lnTo>
                  <a:pt x="8869912" y="0"/>
                </a:lnTo>
                <a:lnTo>
                  <a:pt x="8869912" y="4909754"/>
                </a:lnTo>
                <a:lnTo>
                  <a:pt x="0" y="49097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41041" y="4912344"/>
            <a:ext cx="9020634" cy="4421537"/>
          </a:xfrm>
          <a:custGeom>
            <a:avLst/>
            <a:gdLst/>
            <a:ahLst/>
            <a:cxnLst/>
            <a:rect l="l" t="t" r="r" b="b"/>
            <a:pathLst>
              <a:path w="9020634" h="4421537">
                <a:moveTo>
                  <a:pt x="0" y="0"/>
                </a:moveTo>
                <a:lnTo>
                  <a:pt x="9020634" y="0"/>
                </a:lnTo>
                <a:lnTo>
                  <a:pt x="9020634" y="4421538"/>
                </a:lnTo>
                <a:lnTo>
                  <a:pt x="0" y="442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56" r="-14556"/>
            </a:stretch>
          </a:blipFill>
        </p:spPr>
      </p:sp>
      <p:sp>
        <p:nvSpPr>
          <p:cNvPr id="4" name="Freeform 4"/>
          <p:cNvSpPr/>
          <p:nvPr/>
        </p:nvSpPr>
        <p:spPr>
          <a:xfrm rot="2607730">
            <a:off x="12529776" y="276216"/>
            <a:ext cx="2443162" cy="4114800"/>
          </a:xfrm>
          <a:custGeom>
            <a:avLst/>
            <a:gdLst/>
            <a:ahLst/>
            <a:cxnLst/>
            <a:rect l="l" t="t" r="r" b="b"/>
            <a:pathLst>
              <a:path w="2443162" h="4114800">
                <a:moveTo>
                  <a:pt x="0" y="0"/>
                </a:moveTo>
                <a:lnTo>
                  <a:pt x="2443163" y="0"/>
                </a:lnTo>
                <a:lnTo>
                  <a:pt x="24431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14222" y="6825948"/>
            <a:ext cx="3366538" cy="2781602"/>
          </a:xfrm>
          <a:custGeom>
            <a:avLst/>
            <a:gdLst/>
            <a:ahLst/>
            <a:cxnLst/>
            <a:rect l="l" t="t" r="r" b="b"/>
            <a:pathLst>
              <a:path w="3366538" h="2781602">
                <a:moveTo>
                  <a:pt x="0" y="0"/>
                </a:moveTo>
                <a:lnTo>
                  <a:pt x="3366538" y="0"/>
                </a:lnTo>
                <a:lnTo>
                  <a:pt x="3366538" y="2781602"/>
                </a:lnTo>
                <a:lnTo>
                  <a:pt x="0" y="2781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2233" y="561975"/>
            <a:ext cx="514852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INTEGRATION </a:t>
            </a:r>
            <a:r>
              <a:rPr lang="en-US" sz="3000">
                <a:solidFill>
                  <a:srgbClr val="000000"/>
                </a:solidFill>
                <a:latin typeface="Times New Roman Bold"/>
              </a:rPr>
              <a:t>TESTCASES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464" y="237788"/>
            <a:ext cx="8954536" cy="5668831"/>
          </a:xfrm>
          <a:custGeom>
            <a:avLst/>
            <a:gdLst/>
            <a:ahLst/>
            <a:cxnLst/>
            <a:rect l="l" t="t" r="r" b="b"/>
            <a:pathLst>
              <a:path w="8954536" h="5668831">
                <a:moveTo>
                  <a:pt x="0" y="0"/>
                </a:moveTo>
                <a:lnTo>
                  <a:pt x="8954536" y="0"/>
                </a:lnTo>
                <a:lnTo>
                  <a:pt x="8954536" y="5668831"/>
                </a:lnTo>
                <a:lnTo>
                  <a:pt x="0" y="56688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271540"/>
            <a:ext cx="9019898" cy="3986760"/>
          </a:xfrm>
          <a:custGeom>
            <a:avLst/>
            <a:gdLst/>
            <a:ahLst/>
            <a:cxnLst/>
            <a:rect l="l" t="t" r="r" b="b"/>
            <a:pathLst>
              <a:path w="9019898" h="3986760">
                <a:moveTo>
                  <a:pt x="0" y="0"/>
                </a:moveTo>
                <a:lnTo>
                  <a:pt x="9019898" y="0"/>
                </a:lnTo>
                <a:lnTo>
                  <a:pt x="9019898" y="3986760"/>
                </a:lnTo>
                <a:lnTo>
                  <a:pt x="0" y="398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4111" y="6957954"/>
            <a:ext cx="7315200" cy="2322576"/>
          </a:xfrm>
          <a:custGeom>
            <a:avLst/>
            <a:gdLst/>
            <a:ahLst/>
            <a:cxnLst/>
            <a:rect l="l" t="t" r="r" b="b"/>
            <a:pathLst>
              <a:path w="7315200" h="2322576">
                <a:moveTo>
                  <a:pt x="0" y="0"/>
                </a:moveTo>
                <a:lnTo>
                  <a:pt x="7315200" y="0"/>
                </a:lnTo>
                <a:lnTo>
                  <a:pt x="7315200" y="2322576"/>
                </a:lnTo>
                <a:lnTo>
                  <a:pt x="0" y="2322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12333" y="237788"/>
            <a:ext cx="3865391" cy="3585150"/>
          </a:xfrm>
          <a:custGeom>
            <a:avLst/>
            <a:gdLst/>
            <a:ahLst/>
            <a:cxnLst/>
            <a:rect l="l" t="t" r="r" b="b"/>
            <a:pathLst>
              <a:path w="3865391" h="3585150">
                <a:moveTo>
                  <a:pt x="0" y="0"/>
                </a:moveTo>
                <a:lnTo>
                  <a:pt x="3865391" y="0"/>
                </a:lnTo>
                <a:lnTo>
                  <a:pt x="3865391" y="3585150"/>
                </a:lnTo>
                <a:lnTo>
                  <a:pt x="0" y="3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676595" y="4067251"/>
            <a:ext cx="381926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SUMMARY REPORT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5311" y="2535327"/>
            <a:ext cx="13317378" cy="5216347"/>
          </a:xfrm>
          <a:custGeom>
            <a:avLst/>
            <a:gdLst/>
            <a:ahLst/>
            <a:cxnLst/>
            <a:rect l="l" t="t" r="r" b="b"/>
            <a:pathLst>
              <a:path w="13317378" h="5216347">
                <a:moveTo>
                  <a:pt x="0" y="0"/>
                </a:moveTo>
                <a:lnTo>
                  <a:pt x="13317378" y="0"/>
                </a:lnTo>
                <a:lnTo>
                  <a:pt x="13317378" y="5216346"/>
                </a:lnTo>
                <a:lnTo>
                  <a:pt x="0" y="521634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72543" y="1150494"/>
            <a:ext cx="350943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DEFECTS REPORT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15451" y="4778997"/>
            <a:ext cx="10417027" cy="5508003"/>
          </a:xfrm>
          <a:custGeom>
            <a:avLst/>
            <a:gdLst/>
            <a:ahLst/>
            <a:cxnLst/>
            <a:rect l="l" t="t" r="r" b="b"/>
            <a:pathLst>
              <a:path w="10417027" h="5508003">
                <a:moveTo>
                  <a:pt x="0" y="0"/>
                </a:moveTo>
                <a:lnTo>
                  <a:pt x="10417026" y="0"/>
                </a:lnTo>
                <a:lnTo>
                  <a:pt x="10417026" y="5508003"/>
                </a:lnTo>
                <a:lnTo>
                  <a:pt x="0" y="55080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6833" y="641350"/>
            <a:ext cx="12936141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FF3131"/>
                </a:solidFill>
                <a:latin typeface="Times New Roman Bold"/>
              </a:rPr>
              <a:t>4. BÀI HỌC TỪNG THÀNH VIÊN RÚT RA</a:t>
            </a:r>
            <a:endParaRPr lang="en-US" sz="5000">
              <a:solidFill>
                <a:srgbClr val="FF3131"/>
              </a:solidFill>
              <a:latin typeface="Times New Roma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15045" y="1793875"/>
            <a:ext cx="515924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KỸ NĂNG LÀM VIỆC NHÓM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15045" y="2450042"/>
            <a:ext cx="1101129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PHÂN CHIA CÔNG VIỆC THỜI GIAN HỢP LÝ VÀ HIỆU QUẢ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15045" y="3107267"/>
            <a:ext cx="1112837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HỌC TẬP ĐƯỢC CÁC KIẾN THỨC THIẾT YẾU VỀ KIỂM THỬ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5045" y="3764492"/>
            <a:ext cx="66378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KHẢ NĂNG LẮNG NGHE GIAO TIẾP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994449"/>
            <a:ext cx="16230600" cy="2679101"/>
          </a:xfrm>
          <a:custGeom>
            <a:avLst/>
            <a:gdLst/>
            <a:ahLst/>
            <a:cxnLst/>
            <a:rect l="l" t="t" r="r" b="b"/>
            <a:pathLst>
              <a:path w="16230600" h="2679101">
                <a:moveTo>
                  <a:pt x="0" y="0"/>
                </a:moveTo>
                <a:lnTo>
                  <a:pt x="16230600" y="0"/>
                </a:lnTo>
                <a:lnTo>
                  <a:pt x="16230600" y="2679102"/>
                </a:lnTo>
                <a:lnTo>
                  <a:pt x="0" y="267910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1" r="-12194" b="-2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97775" y="2659867"/>
            <a:ext cx="76665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TRỌNG SỐ ĐÁNH GIÁ CỦA THÀNH VIÊN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77471"/>
            <a:ext cx="4590548" cy="4114800"/>
          </a:xfrm>
          <a:custGeom>
            <a:avLst/>
            <a:gdLst/>
            <a:ahLst/>
            <a:cxnLst/>
            <a:rect l="l" t="t" r="r" b="b"/>
            <a:pathLst>
              <a:path w="4590548" h="4114800">
                <a:moveTo>
                  <a:pt x="0" y="0"/>
                </a:moveTo>
                <a:lnTo>
                  <a:pt x="4590548" y="0"/>
                </a:lnTo>
                <a:lnTo>
                  <a:pt x="4590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47899" y="877471"/>
            <a:ext cx="4310743" cy="4114800"/>
          </a:xfrm>
          <a:custGeom>
            <a:avLst/>
            <a:gdLst/>
            <a:ahLst/>
            <a:cxnLst/>
            <a:rect l="l" t="t" r="r" b="b"/>
            <a:pathLst>
              <a:path w="4310743" h="4114800">
                <a:moveTo>
                  <a:pt x="0" y="0"/>
                </a:moveTo>
                <a:lnTo>
                  <a:pt x="4310743" y="0"/>
                </a:lnTo>
                <a:lnTo>
                  <a:pt x="43107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4858" y="121596"/>
            <a:ext cx="5778088" cy="5929009"/>
          </a:xfrm>
          <a:custGeom>
            <a:avLst/>
            <a:gdLst/>
            <a:ahLst/>
            <a:cxnLst/>
            <a:rect l="l" t="t" r="r" b="b"/>
            <a:pathLst>
              <a:path w="5778088" h="5929009">
                <a:moveTo>
                  <a:pt x="0" y="0"/>
                </a:moveTo>
                <a:lnTo>
                  <a:pt x="5778089" y="0"/>
                </a:lnTo>
                <a:lnTo>
                  <a:pt x="5778089" y="5929008"/>
                </a:lnTo>
                <a:lnTo>
                  <a:pt x="0" y="5929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00202" y="5615742"/>
            <a:ext cx="9687596" cy="246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160"/>
              </a:lnSpc>
              <a:spcBef>
                <a:spcPct val="0"/>
              </a:spcBef>
            </a:pPr>
            <a:r>
              <a:rPr lang="en-US" sz="11690" u="none">
                <a:solidFill>
                  <a:srgbClr val="B8317D"/>
                </a:solidFill>
                <a:latin typeface="Pluma"/>
              </a:rPr>
              <a:t>Thank you!</a:t>
            </a:r>
            <a:endParaRPr lang="en-US" sz="11690" u="none">
              <a:solidFill>
                <a:srgbClr val="B8317D"/>
              </a:solidFill>
              <a:latin typeface="Plum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39292" y="8320091"/>
            <a:ext cx="760941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B8317D"/>
                </a:solidFill>
                <a:latin typeface="Times New Roman Bold"/>
              </a:rPr>
              <a:t>DOES ANYONE HAVE ANY QUESTIONS?</a:t>
            </a:r>
            <a:endParaRPr lang="en-US" sz="3000">
              <a:solidFill>
                <a:srgbClr val="B8317D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5667" y="6734528"/>
            <a:ext cx="2083118" cy="4114800"/>
          </a:xfrm>
          <a:custGeom>
            <a:avLst/>
            <a:gdLst/>
            <a:ahLst/>
            <a:cxnLst/>
            <a:rect l="l" t="t" r="r" b="b"/>
            <a:pathLst>
              <a:path w="2083118" h="4114800">
                <a:moveTo>
                  <a:pt x="0" y="0"/>
                </a:moveTo>
                <a:lnTo>
                  <a:pt x="2083117" y="0"/>
                </a:lnTo>
                <a:lnTo>
                  <a:pt x="2083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1563">
            <a:off x="12685889" y="320733"/>
            <a:ext cx="7315200" cy="3497996"/>
          </a:xfrm>
          <a:custGeom>
            <a:avLst/>
            <a:gdLst/>
            <a:ahLst/>
            <a:cxnLst/>
            <a:rect l="l" t="t" r="r" b="b"/>
            <a:pathLst>
              <a:path w="7315200" h="3497996">
                <a:moveTo>
                  <a:pt x="0" y="0"/>
                </a:moveTo>
                <a:lnTo>
                  <a:pt x="7315200" y="0"/>
                </a:lnTo>
                <a:lnTo>
                  <a:pt x="7315200" y="3497996"/>
                </a:lnTo>
                <a:lnTo>
                  <a:pt x="0" y="3497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58611" y="6511102"/>
            <a:ext cx="4254023" cy="4114800"/>
          </a:xfrm>
          <a:custGeom>
            <a:avLst/>
            <a:gdLst/>
            <a:ahLst/>
            <a:cxnLst/>
            <a:rect l="l" t="t" r="r" b="b"/>
            <a:pathLst>
              <a:path w="4254023" h="4114800">
                <a:moveTo>
                  <a:pt x="0" y="0"/>
                </a:moveTo>
                <a:lnTo>
                  <a:pt x="4254022" y="0"/>
                </a:lnTo>
                <a:lnTo>
                  <a:pt x="42540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975221"/>
            <a:ext cx="11140026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27C9D"/>
                </a:solidFill>
                <a:latin typeface="Times New Roman Bold"/>
              </a:rPr>
              <a:t>NỘI DUNG BAO GỒM</a:t>
            </a:r>
            <a:endParaRPr lang="en-US" sz="8000">
              <a:solidFill>
                <a:srgbClr val="227C9D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3732" y="4229118"/>
            <a:ext cx="5345509" cy="38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0" algn="ctr">
              <a:lnSpc>
                <a:spcPts val="3000"/>
              </a:lnSpc>
              <a:spcBef>
                <a:spcPct val="0"/>
              </a:spcBef>
              <a:buFont typeface="Arial" panose="020B0604020202020204"/>
              <a:buNone/>
            </a:pPr>
            <a:r>
              <a:rPr lang="en-US" sz="3000">
                <a:solidFill>
                  <a:srgbClr val="227C9D"/>
                </a:solidFill>
                <a:latin typeface="Times New Roman Bold"/>
              </a:rPr>
              <a:t>1. TỔNG QUAN PHẦN MỀM</a:t>
            </a:r>
            <a:endParaRPr lang="en-US" sz="3000">
              <a:solidFill>
                <a:srgbClr val="227C9D"/>
              </a:solidFill>
              <a:latin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6279" y="4838618"/>
            <a:ext cx="731837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227C9D"/>
                </a:solidFill>
                <a:latin typeface="Times New Roman Bold"/>
              </a:rPr>
              <a:t>2. 7 HOẠT ĐỘNG SOFTWARE TESTING </a:t>
            </a:r>
            <a:endParaRPr lang="en-US" sz="3000">
              <a:solidFill>
                <a:srgbClr val="227C9D"/>
              </a:solidFill>
              <a:latin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7714" y="5439963"/>
            <a:ext cx="805669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227C9D"/>
                </a:solidFill>
                <a:latin typeface="Times New Roman Bold"/>
              </a:rPr>
              <a:t>3. KẾT QUẢ KIỂM THỬ ĐỐI VỚI SẢN PHẨM</a:t>
            </a:r>
            <a:endParaRPr lang="en-US" sz="3000">
              <a:solidFill>
                <a:srgbClr val="227C9D"/>
              </a:solidFill>
              <a:latin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7714" y="6059088"/>
            <a:ext cx="749207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227C9D"/>
                </a:solidFill>
                <a:latin typeface="Times New Roman Bold"/>
              </a:rPr>
              <a:t>4. BÀI HỌC TỪNG THÀNH VIÊN RÚT RA</a:t>
            </a:r>
            <a:endParaRPr lang="en-US" sz="3000">
              <a:solidFill>
                <a:srgbClr val="227C9D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6638" y="2818569"/>
            <a:ext cx="5414211" cy="4114800"/>
          </a:xfrm>
          <a:custGeom>
            <a:avLst/>
            <a:gdLst/>
            <a:ahLst/>
            <a:cxnLst/>
            <a:rect l="l" t="t" r="r" b="b"/>
            <a:pathLst>
              <a:path w="5414211" h="4114800">
                <a:moveTo>
                  <a:pt x="0" y="0"/>
                </a:moveTo>
                <a:lnTo>
                  <a:pt x="5414211" y="0"/>
                </a:lnTo>
                <a:lnTo>
                  <a:pt x="541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278" y="6398213"/>
            <a:ext cx="7315200" cy="386791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82326" y="0"/>
            <a:ext cx="4437045" cy="2775170"/>
          </a:xfrm>
          <a:custGeom>
            <a:avLst/>
            <a:gdLst/>
            <a:ahLst/>
            <a:cxnLst/>
            <a:rect l="l" t="t" r="r" b="b"/>
            <a:pathLst>
              <a:path w="4437045" h="2775170">
                <a:moveTo>
                  <a:pt x="0" y="0"/>
                </a:moveTo>
                <a:lnTo>
                  <a:pt x="4437045" y="0"/>
                </a:lnTo>
                <a:lnTo>
                  <a:pt x="4437045" y="2775170"/>
                </a:lnTo>
                <a:lnTo>
                  <a:pt x="0" y="2775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6567" y="846151"/>
            <a:ext cx="9880071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0" lvl="1" indent="-539750" algn="ctr">
              <a:lnSpc>
                <a:spcPts val="50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5000">
                <a:solidFill>
                  <a:srgbClr val="FF3131"/>
                </a:solidFill>
                <a:latin typeface="Times New Roman Bold"/>
              </a:rPr>
              <a:t>TỔNG QUAN VỀ PHẦN MỀM</a:t>
            </a:r>
            <a:endParaRPr lang="en-US" sz="5000">
              <a:solidFill>
                <a:srgbClr val="FF3131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6394" y="2580444"/>
            <a:ext cx="450267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30403"/>
                </a:solidFill>
                <a:latin typeface="Times New Roman Bold"/>
              </a:rPr>
              <a:t>BAN CHỦ NHIỆM KHOA</a:t>
            </a:r>
            <a:endParaRPr lang="en-US" sz="3000">
              <a:solidFill>
                <a:srgbClr val="030403"/>
              </a:solidFill>
              <a:latin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6394" y="3478618"/>
            <a:ext cx="163724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30403"/>
                </a:solidFill>
                <a:latin typeface="Times New Roman Bold"/>
              </a:rPr>
              <a:t>BỘ MÔN</a:t>
            </a:r>
            <a:endParaRPr lang="en-US" sz="3000">
              <a:solidFill>
                <a:srgbClr val="030403"/>
              </a:solidFill>
              <a:latin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6394" y="4409244"/>
            <a:ext cx="235465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30403"/>
                </a:solidFill>
                <a:latin typeface="Times New Roman Bold"/>
              </a:rPr>
              <a:t>GIẢNG VIÊN</a:t>
            </a:r>
            <a:endParaRPr lang="en-US" sz="3000">
              <a:solidFill>
                <a:srgbClr val="030403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2658" y="1409381"/>
            <a:ext cx="11102352" cy="6315709"/>
          </a:xfrm>
          <a:custGeom>
            <a:avLst/>
            <a:gdLst/>
            <a:ahLst/>
            <a:cxnLst/>
            <a:rect l="l" t="t" r="r" b="b"/>
            <a:pathLst>
              <a:path w="11102352" h="6315709">
                <a:moveTo>
                  <a:pt x="0" y="0"/>
                </a:moveTo>
                <a:lnTo>
                  <a:pt x="11102352" y="0"/>
                </a:lnTo>
                <a:lnTo>
                  <a:pt x="11102352" y="6315709"/>
                </a:lnTo>
                <a:lnTo>
                  <a:pt x="0" y="631570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5100" y="790575"/>
            <a:ext cx="650557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Times New Roman Bold"/>
              </a:rPr>
              <a:t>SƠ ĐỒ TỔNG QUAN VỀ HỆ THỐNG</a:t>
            </a:r>
            <a:endParaRPr lang="en-US" sz="3000">
              <a:solidFill>
                <a:srgbClr val="FF3131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25108" y="1606615"/>
            <a:ext cx="8835852" cy="6093691"/>
          </a:xfrm>
          <a:custGeom>
            <a:avLst/>
            <a:gdLst/>
            <a:ahLst/>
            <a:cxnLst/>
            <a:rect l="l" t="t" r="r" b="b"/>
            <a:pathLst>
              <a:path w="8835852" h="6093691">
                <a:moveTo>
                  <a:pt x="0" y="0"/>
                </a:moveTo>
                <a:lnTo>
                  <a:pt x="8835852" y="0"/>
                </a:lnTo>
                <a:lnTo>
                  <a:pt x="8835852" y="6093691"/>
                </a:lnTo>
                <a:lnTo>
                  <a:pt x="0" y="609369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1667" y="6021917"/>
            <a:ext cx="3814121" cy="4114800"/>
          </a:xfrm>
          <a:custGeom>
            <a:avLst/>
            <a:gdLst/>
            <a:ahLst/>
            <a:cxnLst/>
            <a:rect l="l" t="t" r="r" b="b"/>
            <a:pathLst>
              <a:path w="3814121" h="4114800">
                <a:moveTo>
                  <a:pt x="0" y="0"/>
                </a:moveTo>
                <a:lnTo>
                  <a:pt x="3814121" y="0"/>
                </a:lnTo>
                <a:lnTo>
                  <a:pt x="38141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5920" y="790575"/>
            <a:ext cx="731837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Times New Roman Bold"/>
              </a:rPr>
              <a:t>2. 7 HOẠT ĐỘNG SOFTWARE TESTING </a:t>
            </a:r>
            <a:endParaRPr lang="en-US" sz="3000">
              <a:solidFill>
                <a:srgbClr val="FF3131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803" y="1028700"/>
            <a:ext cx="9920605" cy="3814774"/>
          </a:xfrm>
          <a:custGeom>
            <a:avLst/>
            <a:gdLst/>
            <a:ahLst/>
            <a:cxnLst/>
            <a:rect l="l" t="t" r="r" b="b"/>
            <a:pathLst>
              <a:path w="9920605" h="3814774">
                <a:moveTo>
                  <a:pt x="0" y="0"/>
                </a:moveTo>
                <a:lnTo>
                  <a:pt x="9920605" y="0"/>
                </a:lnTo>
                <a:lnTo>
                  <a:pt x="9920605" y="3814774"/>
                </a:lnTo>
                <a:lnTo>
                  <a:pt x="0" y="38147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59114" y="5203845"/>
            <a:ext cx="10703445" cy="4181521"/>
          </a:xfrm>
          <a:custGeom>
            <a:avLst/>
            <a:gdLst/>
            <a:ahLst/>
            <a:cxnLst/>
            <a:rect l="l" t="t" r="r" b="b"/>
            <a:pathLst>
              <a:path w="10703445" h="4181521">
                <a:moveTo>
                  <a:pt x="0" y="0"/>
                </a:moveTo>
                <a:lnTo>
                  <a:pt x="10703445" y="0"/>
                </a:lnTo>
                <a:lnTo>
                  <a:pt x="10703445" y="4181520"/>
                </a:lnTo>
                <a:lnTo>
                  <a:pt x="0" y="4181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1222" y="5739695"/>
            <a:ext cx="3055239" cy="4114800"/>
          </a:xfrm>
          <a:custGeom>
            <a:avLst/>
            <a:gdLst/>
            <a:ahLst/>
            <a:cxnLst/>
            <a:rect l="l" t="t" r="r" b="b"/>
            <a:pathLst>
              <a:path w="3055239" h="4114800">
                <a:moveTo>
                  <a:pt x="0" y="0"/>
                </a:moveTo>
                <a:lnTo>
                  <a:pt x="3055239" y="0"/>
                </a:lnTo>
                <a:lnTo>
                  <a:pt x="30552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2803" y="361751"/>
            <a:ext cx="319166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Times New Roman Bold"/>
              </a:rPr>
              <a:t>TEST PLANNING</a:t>
            </a:r>
            <a:endParaRPr lang="en-US" sz="3000">
              <a:solidFill>
                <a:srgbClr val="FF3131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64948" y="4376749"/>
            <a:ext cx="306440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Times New Roman Bold"/>
              </a:rPr>
              <a:t>TEST ANALYSIS</a:t>
            </a:r>
            <a:endParaRPr lang="en-US" sz="3000">
              <a:solidFill>
                <a:srgbClr val="FF3131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8240" y="1261316"/>
            <a:ext cx="8140938" cy="4501968"/>
          </a:xfrm>
          <a:custGeom>
            <a:avLst/>
            <a:gdLst/>
            <a:ahLst/>
            <a:cxnLst/>
            <a:rect l="l" t="t" r="r" b="b"/>
            <a:pathLst>
              <a:path w="8140938" h="4501968">
                <a:moveTo>
                  <a:pt x="0" y="0"/>
                </a:moveTo>
                <a:lnTo>
                  <a:pt x="8140939" y="0"/>
                </a:lnTo>
                <a:lnTo>
                  <a:pt x="8140939" y="4501968"/>
                </a:lnTo>
                <a:lnTo>
                  <a:pt x="0" y="450196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37163" y="2480062"/>
            <a:ext cx="7149252" cy="3774304"/>
          </a:xfrm>
          <a:custGeom>
            <a:avLst/>
            <a:gdLst/>
            <a:ahLst/>
            <a:cxnLst/>
            <a:rect l="l" t="t" r="r" b="b"/>
            <a:pathLst>
              <a:path w="7149252" h="3774304">
                <a:moveTo>
                  <a:pt x="0" y="0"/>
                </a:moveTo>
                <a:lnTo>
                  <a:pt x="7149252" y="0"/>
                </a:lnTo>
                <a:lnTo>
                  <a:pt x="7149252" y="3774304"/>
                </a:lnTo>
                <a:lnTo>
                  <a:pt x="0" y="377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91411" y="6479860"/>
            <a:ext cx="12974552" cy="2778440"/>
          </a:xfrm>
          <a:custGeom>
            <a:avLst/>
            <a:gdLst/>
            <a:ahLst/>
            <a:cxnLst/>
            <a:rect l="l" t="t" r="r" b="b"/>
            <a:pathLst>
              <a:path w="12974552" h="2778440">
                <a:moveTo>
                  <a:pt x="0" y="0"/>
                </a:moveTo>
                <a:lnTo>
                  <a:pt x="12974552" y="0"/>
                </a:lnTo>
                <a:lnTo>
                  <a:pt x="12974552" y="2778440"/>
                </a:lnTo>
                <a:lnTo>
                  <a:pt x="0" y="2778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8240" y="446240"/>
            <a:ext cx="260006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Times New Roman Bold"/>
              </a:rPr>
              <a:t>TEST DESIGN</a:t>
            </a:r>
            <a:endParaRPr lang="en-US" sz="3000">
              <a:solidFill>
                <a:srgbClr val="FF3131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8598" y="4055599"/>
            <a:ext cx="13270962" cy="3176803"/>
          </a:xfrm>
          <a:custGeom>
            <a:avLst/>
            <a:gdLst/>
            <a:ahLst/>
            <a:cxnLst/>
            <a:rect l="l" t="t" r="r" b="b"/>
            <a:pathLst>
              <a:path w="13270962" h="3176803">
                <a:moveTo>
                  <a:pt x="0" y="0"/>
                </a:moveTo>
                <a:lnTo>
                  <a:pt x="13270962" y="0"/>
                </a:lnTo>
                <a:lnTo>
                  <a:pt x="13270962" y="3176803"/>
                </a:lnTo>
                <a:lnTo>
                  <a:pt x="0" y="31768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46240"/>
            <a:ext cx="540290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Times New Roman Bold"/>
              </a:rPr>
              <a:t>TEST IMPLEMENTATION</a:t>
            </a:r>
            <a:endParaRPr lang="en-US" sz="3000">
              <a:solidFill>
                <a:srgbClr val="FF3131"/>
              </a:solidFill>
              <a:latin typeface="Times New Roman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7095" y="1035559"/>
            <a:ext cx="559924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Chuẩn bị môi trường để kiểm thử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1762125"/>
            <a:ext cx="8278495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Các phiên bản phần mềm,trình duyệt, hệ điều hành 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88598" y="3329687"/>
            <a:ext cx="359482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Times New Roman Bold"/>
              </a:rPr>
              <a:t>TEST EXECUTION</a:t>
            </a:r>
            <a:endParaRPr lang="en-US" sz="3000">
              <a:solidFill>
                <a:srgbClr val="FF3131"/>
              </a:solidFill>
              <a:latin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2190" y="2445894"/>
            <a:ext cx="3244321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Test theo độ ưu tiên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76913" y="7607989"/>
            <a:ext cx="6020197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Times New Roman Bold"/>
              </a:rPr>
              <a:t>Kết quả bao nhiêu lỗi</a:t>
            </a:r>
            <a:endParaRPr lang="en-US" sz="5200">
              <a:solidFill>
                <a:srgbClr val="000000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0769" y="1388619"/>
            <a:ext cx="6469404" cy="3546932"/>
          </a:xfrm>
          <a:custGeom>
            <a:avLst/>
            <a:gdLst/>
            <a:ahLst/>
            <a:cxnLst/>
            <a:rect l="l" t="t" r="r" b="b"/>
            <a:pathLst>
              <a:path w="6469404" h="3546932">
                <a:moveTo>
                  <a:pt x="0" y="0"/>
                </a:moveTo>
                <a:lnTo>
                  <a:pt x="6469405" y="0"/>
                </a:lnTo>
                <a:lnTo>
                  <a:pt x="6469405" y="3546932"/>
                </a:lnTo>
                <a:lnTo>
                  <a:pt x="0" y="35469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99007" y="5277257"/>
            <a:ext cx="12688992" cy="3981043"/>
          </a:xfrm>
          <a:custGeom>
            <a:avLst/>
            <a:gdLst/>
            <a:ahLst/>
            <a:cxnLst/>
            <a:rect l="l" t="t" r="r" b="b"/>
            <a:pathLst>
              <a:path w="12688992" h="3981043">
                <a:moveTo>
                  <a:pt x="0" y="0"/>
                </a:moveTo>
                <a:lnTo>
                  <a:pt x="12688992" y="0"/>
                </a:lnTo>
                <a:lnTo>
                  <a:pt x="12688992" y="3981043"/>
                </a:lnTo>
                <a:lnTo>
                  <a:pt x="0" y="398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48579" y="238531"/>
            <a:ext cx="4194925" cy="4697020"/>
          </a:xfrm>
          <a:custGeom>
            <a:avLst/>
            <a:gdLst/>
            <a:ahLst/>
            <a:cxnLst/>
            <a:rect l="l" t="t" r="r" b="b"/>
            <a:pathLst>
              <a:path w="4194925" h="4697020">
                <a:moveTo>
                  <a:pt x="0" y="0"/>
                </a:moveTo>
                <a:lnTo>
                  <a:pt x="4194924" y="0"/>
                </a:lnTo>
                <a:lnTo>
                  <a:pt x="4194924" y="4697020"/>
                </a:lnTo>
                <a:lnTo>
                  <a:pt x="0" y="469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0769" y="561975"/>
            <a:ext cx="415245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3131"/>
                </a:solidFill>
                <a:latin typeface="Times New Roman Bold"/>
              </a:rPr>
              <a:t>TEST COMPLETION</a:t>
            </a:r>
            <a:endParaRPr lang="en-US" sz="3000">
              <a:solidFill>
                <a:srgbClr val="FF3131"/>
              </a:solidFill>
              <a:latin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728956" y="790575"/>
            <a:ext cx="382410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FF3131"/>
                </a:solidFill>
                <a:latin typeface="Times New Roman Bold"/>
              </a:rPr>
              <a:t>TEST MONITORING </a:t>
            </a:r>
            <a:r>
              <a:rPr lang="en-US" sz="3000">
                <a:solidFill>
                  <a:srgbClr val="FF3131"/>
                </a:solidFill>
                <a:latin typeface="Times New Roman Bold"/>
              </a:rPr>
              <a:t>and Control</a:t>
            </a:r>
            <a:endParaRPr lang="en-US" sz="3000">
              <a:solidFill>
                <a:srgbClr val="FF3131"/>
              </a:solidFill>
              <a:latin typeface="Times New Roman Bold"/>
            </a:endParaRPr>
          </a:p>
          <a:p>
            <a:pPr algn="just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12225718" y="2158416"/>
            <a:ext cx="594399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GIÁM SÁT VÀ ĐIỀU KHIỂN QUÁ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 TRÌNH KIỂM THỬ</a:t>
            </a:r>
            <a:endParaRPr lang="en-US" sz="3000">
              <a:solidFill>
                <a:srgbClr val="000000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</Words>
  <Application>WPS Presentation</Application>
  <PresentationFormat>On-screen Show (4:3)</PresentationFormat>
  <Paragraphs>94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SimSun</vt:lpstr>
      <vt:lpstr>Wingdings</vt:lpstr>
      <vt:lpstr>Times New Roman Bold</vt:lpstr>
      <vt:lpstr>Times New Roman</vt:lpstr>
      <vt:lpstr>Arial</vt:lpstr>
      <vt:lpstr>Pluma</vt:lpstr>
      <vt:lpstr>Segoe Print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INFOGRAPHIC PRESENTATION</dc:title>
  <dc:creator/>
  <cp:lastModifiedBy>PC</cp:lastModifiedBy>
  <cp:revision>3</cp:revision>
  <dcterms:created xsi:type="dcterms:W3CDTF">2006-08-16T00:00:00Z</dcterms:created>
  <dcterms:modified xsi:type="dcterms:W3CDTF">2023-08-04T08:27:44Z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90944F1DF1BB4849812377F456E249B8</vt:lpwstr>
  </property>
  <property fmtid="{D5CDD505-2E9C-101B-9397-08002B2CF9AE}" pid="3" name="KSOProductBuildVer">
    <vt:lpwstr>1033-11.2.0.11537</vt:lpwstr>
  </property>
</Properties>
</file>